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304" r:id="rId4"/>
    <p:sldId id="261" r:id="rId5"/>
    <p:sldId id="288" r:id="rId6"/>
    <p:sldId id="296" r:id="rId7"/>
    <p:sldId id="301" r:id="rId8"/>
    <p:sldId id="300" r:id="rId9"/>
    <p:sldId id="263" r:id="rId10"/>
    <p:sldId id="295" r:id="rId11"/>
    <p:sldId id="299" r:id="rId12"/>
    <p:sldId id="293" r:id="rId13"/>
    <p:sldId id="269" r:id="rId14"/>
    <p:sldId id="273" r:id="rId15"/>
    <p:sldId id="308" r:id="rId16"/>
    <p:sldId id="274" r:id="rId17"/>
    <p:sldId id="275" r:id="rId18"/>
    <p:sldId id="302" r:id="rId19"/>
    <p:sldId id="262" r:id="rId20"/>
    <p:sldId id="267" r:id="rId21"/>
    <p:sldId id="272" r:id="rId22"/>
    <p:sldId id="309" r:id="rId23"/>
    <p:sldId id="297" r:id="rId24"/>
    <p:sldId id="276" r:id="rId25"/>
    <p:sldId id="277" r:id="rId26"/>
    <p:sldId id="290" r:id="rId27"/>
    <p:sldId id="291" r:id="rId28"/>
    <p:sldId id="264" r:id="rId29"/>
    <p:sldId id="271" r:id="rId30"/>
    <p:sldId id="270" r:id="rId31"/>
    <p:sldId id="268" r:id="rId32"/>
    <p:sldId id="307" r:id="rId33"/>
    <p:sldId id="298" r:id="rId34"/>
    <p:sldId id="281" r:id="rId35"/>
    <p:sldId id="284" r:id="rId36"/>
    <p:sldId id="283" r:id="rId37"/>
    <p:sldId id="289" r:id="rId38"/>
    <p:sldId id="282" r:id="rId39"/>
    <p:sldId id="285" r:id="rId40"/>
    <p:sldId id="265" r:id="rId41"/>
    <p:sldId id="278" r:id="rId42"/>
    <p:sldId id="279" r:id="rId43"/>
    <p:sldId id="286" r:id="rId44"/>
    <p:sldId id="287" r:id="rId45"/>
    <p:sldId id="292" r:id="rId46"/>
    <p:sldId id="280" r:id="rId47"/>
    <p:sldId id="306" r:id="rId48"/>
    <p:sldId id="266" r:id="rId49"/>
    <p:sldId id="305" r:id="rId50"/>
    <p:sldId id="303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>
        <p:scale>
          <a:sx n="104" d="100"/>
          <a:sy n="104" d="100"/>
        </p:scale>
        <p:origin x="8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C3822-EF6B-731F-A0DA-6B7447FD4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A056A7-4999-EEBA-242D-E0AC6A96B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1374A-8AB3-8AFF-EF67-F59448DC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534CBC-BD43-D23A-AC4F-C5F53B1E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F402D5-90C0-118A-73E4-EFF38615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4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A92E9-AA6B-0853-2600-AF632DB9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405031-4562-4559-0A50-42548C602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E8D0B-E847-A736-8038-4F543C39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004121-4E54-EEE0-7ECD-B8AD491A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63843D-9F44-AF45-A8AB-15E2F48D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6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5CA947-983D-7CF4-527F-F91DC1C27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7BE983-0E22-A749-51CF-75A610872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86B934-7990-D771-F79E-B50ABD66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524EBD-4A53-8266-96F5-DD4D5473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5C0785-4F55-2013-1555-CE5E4592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62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7150-7CB1-A585-AC65-E4947202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1EFF0D-D361-18E3-16E6-B5FCC8A9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4D5BD8-A4AA-BF61-DB2A-EF0AC66E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E23419-2F97-C158-DB97-48EF7BD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7BE2B6-597B-7626-A09E-952978EA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2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01D6A-1BE3-414F-97D9-B149F72B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E18946-AAFE-5032-FADA-649155354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26F61C-160E-AAE4-5D19-9A038536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BFF934-169E-EE98-901C-B78511E1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AE30A-7F88-5695-4D38-FDA9FF91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8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A3480-8C03-CEAF-2A2A-92B82A0B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4D6E26-09A2-D5EF-A2CB-422D98ACB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B22DD8-1210-336A-2E48-46D32CFE9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731D6D-5C2B-7D2F-9F09-B301A666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A458A-04AA-5B58-2798-4424C482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2F5814-EC35-CA2A-14CC-DBC3EC35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2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B96E7-EDA9-D23E-E685-E8C49D61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287D0F-476A-6FD1-3A85-CAC3087E5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BE0BFE-8796-B6F1-C584-D9DAF76B8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7F41BA-545C-808D-221C-5B3329883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5A229A-3868-9C93-59D5-89FA34DF8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1C72EF-85AC-8579-7883-ACD6C397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4C6E4-C63C-0159-70EB-F622D2A9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21A1CA-56B8-14DB-F348-2CC38174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9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AAD77-B8CC-1E5E-ADBD-2EA4CE1C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3F0FD7-BF60-0F0E-B997-C8D93BEA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748759-9F79-B683-7CD8-8EF8C899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8CBCA8-0931-505C-0C31-2FD3BDD9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9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473E28-307B-0856-D6F4-4F0B268D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EA744D-C3F9-D4D8-861B-8BC48FDC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D7A59A-67F9-28F6-7585-FBC0138B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41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BE328-A8E6-0EAC-A494-41026970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67F14-CC9D-C3EC-EFD0-B3C5E78DF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BE264B-43FD-E282-7089-C12E16E2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1F3C24-872E-1436-EF3A-87AAE84E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D9A9CF-3622-7F99-BC90-AFBEB05A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D4970-663B-A12A-A8D1-F4BC5765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8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4326E-B392-8FD2-9B28-50181B2D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398141-00FC-D84F-F976-223683726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594752-7140-A1BB-5CF0-F9DAE7A5E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B0378-BA2C-591A-2865-E5437C55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7E67F6-6176-ECB0-0937-7A5EC59C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536051-F01C-E95C-07DF-68558E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11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7C422-A5AC-F40C-CBF7-FFEE680B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D58EC1-2393-D208-5E69-578E969A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C467D4-AD98-978D-DAB0-683D7FA3E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DC7D1-D5DA-C04D-8D82-62EDD834707C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1072B8-0B7E-43E3-7D43-41BA8B7F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4820DC-6C48-3D1D-0771-595FFDC68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C9555-3603-584D-9699-B252D9CE8D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38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dx.doi.org/10.5170/CERN-1994-001.349" TargetMode="Externa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x.doi.org/10.5170/CERN-1994-001.349" TargetMode="Externa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5170/CERN-1994-001.34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gif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.jpeg"/><Relationship Id="rId7" Type="http://schemas.openxmlformats.org/officeDocument/2006/relationships/image" Target="../media/image123.png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519487"/>
            <a:ext cx="12179998" cy="2236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2800" dirty="0"/>
              <a:t>Longitudinal dynamic in NICA Barrier Bucket RF System </a:t>
            </a:r>
          </a:p>
          <a:p>
            <a:pPr algn="ctr">
              <a:spcBef>
                <a:spcPts val="800"/>
              </a:spcBef>
            </a:pPr>
            <a:r>
              <a:rPr lang="en-US" sz="2800" dirty="0"/>
              <a:t>at transition energy, including impedances in BLonD.</a:t>
            </a:r>
            <a:br>
              <a:rPr lang="en-US" sz="2800" dirty="0"/>
            </a:br>
            <a:br>
              <a:rPr lang="en-US" sz="2800" dirty="0"/>
            </a:br>
            <a:r>
              <a:rPr lang="ru-RU" sz="2800" dirty="0"/>
              <a:t>Продольная динамики в ВЧ типа </a:t>
            </a:r>
            <a:r>
              <a:rPr lang="en-US" sz="2800" dirty="0"/>
              <a:t>Barrier Bucket </a:t>
            </a:r>
          </a:p>
          <a:p>
            <a:pPr algn="ctr">
              <a:spcBef>
                <a:spcPts val="800"/>
              </a:spcBef>
            </a:pPr>
            <a:r>
              <a:rPr lang="ru-RU" sz="2800" dirty="0"/>
              <a:t>при критической энергии с учётом импедансов</a:t>
            </a:r>
            <a:r>
              <a:rPr lang="en-US" sz="2800" dirty="0"/>
              <a:t> </a:t>
            </a:r>
            <a:r>
              <a:rPr lang="ru-RU" sz="2800" dirty="0"/>
              <a:t>в</a:t>
            </a:r>
            <a:r>
              <a:rPr lang="en-US" sz="2800" dirty="0"/>
              <a:t> BLonD</a:t>
            </a:r>
            <a:r>
              <a:rPr lang="ru-RU" sz="2800" dirty="0"/>
              <a:t>. 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4224374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4754" y="4127596"/>
            <a:ext cx="6614800" cy="231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Аксентьев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, Мельников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Ладыгин В.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2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, Сыресин Е.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2</a:t>
            </a:r>
            <a:endParaRPr lang="en-US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a typeface="Times New Roman"/>
                <a:cs typeface="Times New Roman"/>
                <a:sym typeface="Times New Roman"/>
              </a:rPr>
              <a:t>1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Институт Ядерных Исследований РАН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Москва, Россия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a typeface="Times New Roman" panose="02020603050405020304" pitchFamily="18" charset="0"/>
                <a:cs typeface="Arial Unicode MS" panose="020B0604020202020204" pitchFamily="34" charset="-128"/>
              </a:rPr>
              <a:t>2</a:t>
            </a:r>
            <a:r>
              <a:rPr lang="ru-RU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Объединенный Институт Ядерных Исследований, Дубна, Россия.</a:t>
            </a:r>
            <a:endParaRPr lang="ru-RU" sz="1500" dirty="0"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Москва, 10 июля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28313" y="3429000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Barrier Bucket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48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Coasting Beam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E7145-1A98-1F5D-B0ED-41FA9F6C8A5F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930C0-05B2-5497-3860-44EA3518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822" y="1393329"/>
            <a:ext cx="7884356" cy="35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Phase portraits of different BB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241546-2EA4-9BFB-4D19-90BF40F6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8" y="1128795"/>
            <a:ext cx="5938342" cy="43400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07136E-3DD4-0CF6-1F2B-8B2F8586F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8795"/>
            <a:ext cx="5969093" cy="43400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791CC8-C208-6976-5954-E7E1F20E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484" y="5632538"/>
            <a:ext cx="7073900" cy="63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D61BF0-C67D-E378-7FC1-572BCFBBB5D4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</p:spTree>
    <p:extLst>
      <p:ext uri="{BB962C8B-B14F-4D97-AF65-F5344CB8AC3E}">
        <p14:creationId xmlns:p14="http://schemas.microsoft.com/office/powerpoint/2010/main" val="394381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81969-BC88-8C4D-E6EC-06464F62BD49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95BFD4-9CE8-D1EA-05AA-E0035BB8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58" y="1151844"/>
            <a:ext cx="7938326" cy="51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Ferrite-loaded cavity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263655-4237-095D-1226-CF64E6B8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3" y="2310432"/>
            <a:ext cx="6694077" cy="2669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7E090A-424F-8FBC-93FE-A0311CE86271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19E22B-5D1B-832C-FD79-8EC4970F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83" y="1205780"/>
            <a:ext cx="7581900" cy="81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95C2BE-DA66-DAF2-ACE5-91EE5E16B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94" y="5032840"/>
            <a:ext cx="7467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Ferrite-loaded cavity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E090A-424F-8FBC-93FE-A0311CE86271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6FD5A-46FD-EE1A-75B3-F15B2CA7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88" y="2421827"/>
            <a:ext cx="6101903" cy="27701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2166CD-8C39-22D9-85F6-E69248DFD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83" y="1040937"/>
            <a:ext cx="7620000" cy="111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19EED6-167B-7B3A-6D60-4F3D714A6422}"/>
              </a:ext>
            </a:extLst>
          </p:cNvPr>
          <p:cNvSpPr txBox="1"/>
          <p:nvPr/>
        </p:nvSpPr>
        <p:spPr>
          <a:xfrm>
            <a:off x="7620878" y="2789908"/>
            <a:ext cx="4559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</a:t>
            </a:r>
            <a:r>
              <a:rPr lang="en-US" dirty="0">
                <a:effectLst/>
                <a:latin typeface="Helvetica" pitchFamily="2" charset="0"/>
              </a:rPr>
              <a:t>errite-loaded cavity:</a:t>
            </a: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Fermilab Antiproton </a:t>
            </a:r>
            <a:r>
              <a:rPr lang="en-US" dirty="0" err="1">
                <a:effectLst/>
                <a:latin typeface="Helvetica" pitchFamily="2" charset="0"/>
              </a:rPr>
              <a:t>Debuncher</a:t>
            </a:r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Fermilab Recycler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GSI Experimental Storage Ring</a:t>
            </a:r>
          </a:p>
        </p:txBody>
      </p:sp>
    </p:spTree>
    <p:extLst>
      <p:ext uri="{BB962C8B-B14F-4D97-AF65-F5344CB8AC3E}">
        <p14:creationId xmlns:p14="http://schemas.microsoft.com/office/powerpoint/2010/main" val="30825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MA-loaded cavities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6E982-54E3-CAF9-0023-B4E5E8F749BC}"/>
              </a:ext>
            </a:extLst>
          </p:cNvPr>
          <p:cNvSpPr txBox="1"/>
          <p:nvPr/>
        </p:nvSpPr>
        <p:spPr>
          <a:xfrm>
            <a:off x="8130059" y="1315694"/>
            <a:ext cx="3832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MA-loaded cavities:</a:t>
            </a:r>
            <a:endParaRPr lang="en-US" sz="1800" dirty="0">
              <a:latin typeface="Helvetica" pitchFamily="2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Fermilab Main Injector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BNL Alternating Gradient Synchrotron (AGS),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KEK Digital Accelerator (DA)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KEK Proton Synchrotron (PS)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Facility for Antiproton and Ion Research (FAIR)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High Energy Storage Ring (HESR)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Helvetica" pitchFamily="2" charset="0"/>
              </a:rPr>
              <a:t>Schwerionensynchrotron</a:t>
            </a:r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(SIS100)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Experimental Storage Ring (ESR)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COSY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663A-717B-B5C1-8591-8228DBB940D5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EC8CD-ED3E-7C3D-5065-328F3F2A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3" y="1648024"/>
            <a:ext cx="7594600" cy="1549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F60CB2-485D-DC6F-F723-244CBB97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83" y="3873808"/>
            <a:ext cx="7543800" cy="124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CEA1A3-B3FE-E836-CA08-74A3F99171BD}"/>
              </a:ext>
            </a:extLst>
          </p:cNvPr>
          <p:cNvSpPr txBox="1"/>
          <p:nvPr/>
        </p:nvSpPr>
        <p:spPr>
          <a:xfrm>
            <a:off x="229683" y="1207728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What is it</a:t>
            </a:r>
            <a:endParaRPr lang="ru-RU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07370-A8C3-6682-8E6A-A3F1D1C3825D}"/>
              </a:ext>
            </a:extLst>
          </p:cNvPr>
          <p:cNvSpPr txBox="1"/>
          <p:nvPr/>
        </p:nvSpPr>
        <p:spPr>
          <a:xfrm>
            <a:off x="224286" y="3423540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Difference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57200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ESR BB system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92CFC-D855-9C56-6D5F-102BCCCB18D2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3DAD24-2907-43B7-272A-114DDC48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91" y="3321779"/>
            <a:ext cx="5418883" cy="30492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62BD2-13E9-3A52-4090-6A57C23E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03" y="940964"/>
            <a:ext cx="4493795" cy="30186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1C3F9-EEEA-4FE6-0732-C87BDF48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4748"/>
            <a:ext cx="4861930" cy="39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stacking with BB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A9C2B8-A26A-E0C7-50B4-B3A2EB9E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391" y="997243"/>
            <a:ext cx="7156285" cy="5431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1E418-B002-BCF1-1D23-CA23C8A15E26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</p:spTree>
    <p:extLst>
      <p:ext uri="{BB962C8B-B14F-4D97-AF65-F5344CB8AC3E}">
        <p14:creationId xmlns:p14="http://schemas.microsoft.com/office/powerpoint/2010/main" val="969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NICA Elements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573D3-D193-731B-11EB-E1385D8E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18" y="986523"/>
            <a:ext cx="7773564" cy="53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7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TABLE OF CONTENTS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3285050" y="1181796"/>
            <a:ext cx="5581583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Longitudinal Dynamic</a:t>
            </a:r>
            <a:endParaRPr lang="ru-RU" sz="2800" b="1" dirty="0">
              <a:solidFill>
                <a:srgbClr val="130B77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Transition Energy</a:t>
            </a:r>
            <a:endParaRPr lang="ru-RU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Barrier Bucket 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Impedances</a:t>
            </a:r>
            <a:endParaRPr lang="ru-RU" sz="28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800" dirty="0"/>
              <a:t>BLonD</a:t>
            </a:r>
            <a:endParaRPr lang="ru-RU" sz="2800" dirty="0"/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C795757F-55BF-A660-B754-93965AD6B1E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1E696817-8D28-E40F-B658-990547CD1148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at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A922BF-FB00-EAD7-A3B1-95DB328A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380" y="3598921"/>
            <a:ext cx="3348565" cy="2724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81076F-3DDD-3089-F824-224DFDD8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8" y="1001890"/>
            <a:ext cx="4343377" cy="52905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3FCD0F-A52A-8ECB-D1EF-72FD013EC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027" y="992609"/>
            <a:ext cx="4229100" cy="1968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41F216-C87C-DA14-33BE-7A49B9796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292" y="3315840"/>
            <a:ext cx="4132570" cy="1073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81E5B-B4F2-26C2-9A18-9277A305DFC6}"/>
              </a:ext>
            </a:extLst>
          </p:cNvPr>
          <p:cNvSpPr txBox="1"/>
          <p:nvPr/>
        </p:nvSpPr>
        <p:spPr>
          <a:xfrm>
            <a:off x="9447323" y="1048819"/>
            <a:ext cx="2587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 </a:t>
            </a:r>
            <a:r>
              <a:rPr lang="en-US" sz="1200" dirty="0" err="1">
                <a:effectLst/>
                <a:latin typeface="Helvetica" pitchFamily="2" charset="0"/>
              </a:rPr>
              <a:t>Tribendis</a:t>
            </a:r>
            <a:r>
              <a:rPr lang="en-US" sz="1200" dirty="0">
                <a:effectLst/>
                <a:latin typeface="Helvetica" pitchFamily="2" charset="0"/>
              </a:rPr>
              <a:t> and others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C</a:t>
            </a:r>
            <a:r>
              <a:rPr lang="en-US" sz="1200" dirty="0" err="1">
                <a:effectLst/>
                <a:latin typeface="Helvetica" pitchFamily="2" charset="0"/>
              </a:rPr>
              <a:t>onstraction</a:t>
            </a:r>
            <a:r>
              <a:rPr lang="en-US" sz="1200" dirty="0">
                <a:effectLst/>
                <a:latin typeface="Helvetica" pitchFamily="2" charset="0"/>
              </a:rPr>
              <a:t> and first test results of the barrier and harmonic RF systems for the NICA collider, IPAC2021, Campinas, SP, Brazil, doi:10.18429/JACoW-IPAC2021-MOPAB365</a:t>
            </a:r>
          </a:p>
        </p:txBody>
      </p:sp>
    </p:spTree>
    <p:extLst>
      <p:ext uri="{BB962C8B-B14F-4D97-AF65-F5344CB8AC3E}">
        <p14:creationId xmlns:p14="http://schemas.microsoft.com/office/powerpoint/2010/main" val="386877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at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494463-39ED-25AF-E733-243529B4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96" y="3567662"/>
            <a:ext cx="4189358" cy="2801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E027EE-6D25-D437-6345-CA51549B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396" y="999675"/>
            <a:ext cx="4174370" cy="2468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64CDB-0699-31F9-4B23-5A2D86DF0692}"/>
              </a:ext>
            </a:extLst>
          </p:cNvPr>
          <p:cNvSpPr txBox="1"/>
          <p:nvPr/>
        </p:nvSpPr>
        <p:spPr>
          <a:xfrm>
            <a:off x="115613" y="5559730"/>
            <a:ext cx="3586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06C4B5-6DF2-CF14-936F-F5477522D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3" y="1024004"/>
            <a:ext cx="4947454" cy="32487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244809-FB7C-C2FD-2C35-C78C2FBE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270" y="4348269"/>
            <a:ext cx="4006852" cy="17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9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Summarize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E502B-51E6-E96C-F926-68A5B770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137467"/>
            <a:ext cx="5600700" cy="2260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D1FAED-0500-A34C-C994-947015CA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3558474"/>
            <a:ext cx="568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Impedance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4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Impedances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F7218-A217-A071-B9BA-ED888F3F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6" y="1103025"/>
            <a:ext cx="3731653" cy="205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DC66B-593D-299B-FBBD-14BEE1EA7E71}"/>
              </a:ext>
            </a:extLst>
          </p:cNvPr>
          <p:cNvSpPr txBox="1"/>
          <p:nvPr/>
        </p:nvSpPr>
        <p:spPr>
          <a:xfrm>
            <a:off x="106252" y="5527439"/>
            <a:ext cx="3731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1B1B3A-2CD1-8370-140B-1EDD9687D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629" y="1366309"/>
            <a:ext cx="6667500" cy="292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AD4087D-D3C3-4243-D17C-B10EDD995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626" y="1658409"/>
            <a:ext cx="7112000" cy="596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33507D-405E-E445-CD05-97CC817B9577}"/>
              </a:ext>
            </a:extLst>
          </p:cNvPr>
          <p:cNvSpPr txBox="1"/>
          <p:nvPr/>
        </p:nvSpPr>
        <p:spPr>
          <a:xfrm>
            <a:off x="4561626" y="97252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Impedance: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728D9FA-DAF8-F3E3-4B0E-3F148BF3F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592" y="4194327"/>
            <a:ext cx="7327900" cy="2209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3B2EF21-1889-D89E-BDCF-6A45DBEFF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06" y="3169500"/>
            <a:ext cx="3958860" cy="22097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A47F51F-6140-9EAA-496F-7628BC38A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1586" y="2416983"/>
            <a:ext cx="71501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79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Impedance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8EE73F-AD97-A522-5E59-9ED80530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9" y="2026430"/>
            <a:ext cx="6749934" cy="41764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5528BA-B36E-CAE6-886D-FE21B5017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842" y="2026430"/>
            <a:ext cx="4640850" cy="407623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1D8454-098B-BE64-FE39-7C4654C0F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03" y="1191752"/>
            <a:ext cx="2247900" cy="7112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7A81A01-92A5-8C65-F8E5-7D71A2D6B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656" y="1218397"/>
            <a:ext cx="3651250" cy="6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Dispersion Relation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BAFE57-6A8D-6CED-0785-2163A2B2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51" y="1048280"/>
            <a:ext cx="7772400" cy="3410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EF33E6-EF03-B90E-75C1-3816336E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51" y="4458744"/>
            <a:ext cx="7772400" cy="10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D68699-6A94-478D-6982-181EF079D48F}"/>
              </a:ext>
            </a:extLst>
          </p:cNvPr>
          <p:cNvSpPr txBox="1"/>
          <p:nvPr/>
        </p:nvSpPr>
        <p:spPr>
          <a:xfrm>
            <a:off x="106252" y="5527439"/>
            <a:ext cx="4061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  <a:hlinkClick r:id="rId5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66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lasov’s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Equation and Dispersion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elation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C12E9-AB9D-F779-FEB9-E643B4324544}"/>
              </a:ext>
            </a:extLst>
          </p:cNvPr>
          <p:cNvSpPr txBox="1"/>
          <p:nvPr/>
        </p:nvSpPr>
        <p:spPr>
          <a:xfrm>
            <a:off x="106252" y="5527439"/>
            <a:ext cx="4061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  <a:hlinkClick r:id="rId3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9E2A8E-5CBC-56E0-AD65-9076402B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71060"/>
            <a:ext cx="7772400" cy="22845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DB7B-CA72-FCCE-B726-CED15680F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130455"/>
            <a:ext cx="7772400" cy="18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9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Impedances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BCA90C-B983-0429-A9B7-E7C614B5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65" y="1048819"/>
            <a:ext cx="4182627" cy="4053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35D99-C814-60D3-17E1-75B7ABA2B375}"/>
              </a:ext>
            </a:extLst>
          </p:cNvPr>
          <p:cNvSpPr txBox="1"/>
          <p:nvPr/>
        </p:nvSpPr>
        <p:spPr>
          <a:xfrm>
            <a:off x="128222" y="5524663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effectLst/>
                <a:latin typeface="Helvetica" pitchFamily="2" charset="0"/>
              </a:rPr>
              <a:t>П.Р. Зенкевич, А.А. Коломиец</a:t>
            </a:r>
            <a:endParaRPr lang="en-US" sz="1200" dirty="0">
              <a:latin typeface="Helvetica" pitchFamily="2" charset="0"/>
            </a:endParaRPr>
          </a:p>
          <a:p>
            <a:r>
              <a:rPr lang="ru-RU" sz="1200" dirty="0">
                <a:latin typeface="Helvetica" pitchFamily="2" charset="0"/>
              </a:rPr>
              <a:t>Э</a:t>
            </a:r>
            <a:r>
              <a:rPr lang="ru-RU" sz="1200" dirty="0">
                <a:effectLst/>
                <a:latin typeface="Helvetica" pitchFamily="2" charset="0"/>
              </a:rPr>
              <a:t>лектромагнитное моделирование</a:t>
            </a:r>
          </a:p>
          <a:p>
            <a:r>
              <a:rPr lang="ru-RU" sz="1200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sz="1200" dirty="0">
                <a:effectLst/>
                <a:latin typeface="Helvetica" pitchFamily="2" charset="0"/>
              </a:rPr>
              <a:t>NICA</a:t>
            </a:r>
            <a:endParaRPr lang="ru-RU" sz="1200" dirty="0">
              <a:effectLst/>
              <a:latin typeface="Helvetica" pitchFamily="2" charset="0"/>
            </a:endParaRPr>
          </a:p>
          <a:p>
            <a:r>
              <a:rPr lang="ru-RU" sz="1200" dirty="0">
                <a:effectLst/>
                <a:latin typeface="Helvetica" pitchFamily="2" charset="0"/>
              </a:rPr>
              <a:t>Письма в ЭЧАЯ. 2020. Т. 17, № 4(229). С. 445–452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AB7AF5-8E9A-D9BB-5478-912AC67C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5" y="1110400"/>
            <a:ext cx="6726573" cy="8819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178A96-2B25-A194-C864-D5042E5EF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375" y="2248407"/>
            <a:ext cx="2803306" cy="23520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25CEAE-AAD4-6B94-C05D-F6C9FA29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8" y="1937763"/>
            <a:ext cx="4769727" cy="24951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7E13A63-40B9-2491-C607-83E362C41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302" y="5043632"/>
            <a:ext cx="6618681" cy="1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87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NON-RF Impedances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5D99-C814-60D3-17E1-75B7ABA2B375}"/>
              </a:ext>
            </a:extLst>
          </p:cNvPr>
          <p:cNvSpPr txBox="1"/>
          <p:nvPr/>
        </p:nvSpPr>
        <p:spPr>
          <a:xfrm>
            <a:off x="128222" y="5524663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effectLst/>
                <a:latin typeface="Helvetica" pitchFamily="2" charset="0"/>
              </a:rPr>
              <a:t>П.Р. Зенкевич, А.А. Коломиец</a:t>
            </a:r>
            <a:endParaRPr lang="en-US" sz="1200" dirty="0">
              <a:latin typeface="Helvetica" pitchFamily="2" charset="0"/>
            </a:endParaRPr>
          </a:p>
          <a:p>
            <a:r>
              <a:rPr lang="ru-RU" sz="1200" dirty="0">
                <a:latin typeface="Helvetica" pitchFamily="2" charset="0"/>
              </a:rPr>
              <a:t>Э</a:t>
            </a:r>
            <a:r>
              <a:rPr lang="ru-RU" sz="1200" dirty="0">
                <a:effectLst/>
                <a:latin typeface="Helvetica" pitchFamily="2" charset="0"/>
              </a:rPr>
              <a:t>лектромагнитное моделирование</a:t>
            </a:r>
          </a:p>
          <a:p>
            <a:r>
              <a:rPr lang="ru-RU" sz="1200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sz="1200" dirty="0">
                <a:effectLst/>
                <a:latin typeface="Helvetica" pitchFamily="2" charset="0"/>
              </a:rPr>
              <a:t>NICA</a:t>
            </a:r>
            <a:endParaRPr lang="ru-RU" sz="1200" dirty="0">
              <a:effectLst/>
              <a:latin typeface="Helvetica" pitchFamily="2" charset="0"/>
            </a:endParaRPr>
          </a:p>
          <a:p>
            <a:r>
              <a:rPr lang="ru-RU" sz="1200" dirty="0">
                <a:effectLst/>
                <a:latin typeface="Helvetica" pitchFamily="2" charset="0"/>
              </a:rPr>
              <a:t>Письма в ЭЧАЯ. 2020. Т. 17, № 4(229). С. 445–452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A07CAD-33DE-0CB2-964B-4DF25153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24" y="2260553"/>
            <a:ext cx="5265870" cy="22466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CCCA54-019A-1E26-EC36-95A0BD38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43" y="2184199"/>
            <a:ext cx="5982233" cy="22466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3F5A96-C2A7-FEF3-5F20-3BEB99CC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24" y="1048819"/>
            <a:ext cx="7171988" cy="984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424BE2-FEE3-3B37-4B5D-6725F89F1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383" y="4625595"/>
            <a:ext cx="6578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Abstract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C795757F-55BF-A660-B754-93965AD6B1E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1E696817-8D28-E40F-B658-990547CD1148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36BC-8BB5-7D0E-39AD-9777E3B60E02}"/>
              </a:ext>
            </a:extLst>
          </p:cNvPr>
          <p:cNvSpPr txBox="1"/>
          <p:nvPr/>
        </p:nvSpPr>
        <p:spPr>
          <a:xfrm>
            <a:off x="1660414" y="1569880"/>
            <a:ext cx="8588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работе исследуется влияние импедансов пространственного заряда, а также ВЧ резонаторов на продольную динамику во время процедуры прохождения критической энергии</a:t>
            </a:r>
            <a:r>
              <a:rPr lang="en-US" dirty="0"/>
              <a:t> </a:t>
            </a:r>
            <a:r>
              <a:rPr lang="ru-RU" dirty="0"/>
              <a:t>скачком. Отличительной особенностью является применение ВЧ барьерного типа, результатом его использования является специфическое распределение пучка в фазовом пространстве,  отличное от классического, образованного гармоническим ВЧ.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2B9C7-2DA9-59AE-AC26-7C55C3E072CF}"/>
              </a:ext>
            </a:extLst>
          </p:cNvPr>
          <p:cNvSpPr txBox="1"/>
          <p:nvPr/>
        </p:nvSpPr>
        <p:spPr>
          <a:xfrm>
            <a:off x="1660415" y="3993411"/>
            <a:ext cx="858843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dirty="0"/>
              <a:t>The paper investigates the influence of space charge impedances, as well as RF</a:t>
            </a:r>
            <a:r>
              <a:rPr lang="ru-RU" dirty="0"/>
              <a:t> </a:t>
            </a:r>
            <a:r>
              <a:rPr lang="en-US" dirty="0"/>
              <a:t>resonators, </a:t>
            </a:r>
            <a:r>
              <a:rPr lang="ru-RU" dirty="0"/>
              <a:t> </a:t>
            </a:r>
            <a:r>
              <a:rPr lang="en-US" dirty="0"/>
              <a:t>on longitudinal dynamics during the procedure of transition energy crossing with a jump.</a:t>
            </a:r>
            <a:r>
              <a:rPr lang="ru-RU" dirty="0"/>
              <a:t> </a:t>
            </a:r>
            <a:r>
              <a:rPr lang="en-US" dirty="0"/>
              <a:t>A distinctive feature is the use of Barrier Bucket RF, as a result </a:t>
            </a:r>
            <a:br>
              <a:rPr lang="ru-RU" dirty="0"/>
            </a:br>
            <a:r>
              <a:rPr lang="en-US" dirty="0"/>
              <a:t>a specific distribution of the beam in the phase space,</a:t>
            </a:r>
            <a:r>
              <a:rPr lang="ru-RU" dirty="0"/>
              <a:t> </a:t>
            </a:r>
            <a:r>
              <a:rPr lang="en-US" dirty="0"/>
              <a:t>different from the classical one formed by harmonic RF.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717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 </a:t>
            </a:r>
            <a:r>
              <a:rPr lang="en-US" sz="3200" dirty="0"/>
              <a:t>RF Impedances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5D99-C814-60D3-17E1-75B7ABA2B375}"/>
              </a:ext>
            </a:extLst>
          </p:cNvPr>
          <p:cNvSpPr txBox="1"/>
          <p:nvPr/>
        </p:nvSpPr>
        <p:spPr>
          <a:xfrm>
            <a:off x="128222" y="5524663"/>
            <a:ext cx="3776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effectLst/>
                <a:latin typeface="Helvetica" pitchFamily="2" charset="0"/>
              </a:rPr>
              <a:t>П.Р. Зенкевич, А.А. Коломиец</a:t>
            </a:r>
            <a:endParaRPr lang="en-US" sz="1200" dirty="0">
              <a:latin typeface="Helvetica" pitchFamily="2" charset="0"/>
            </a:endParaRPr>
          </a:p>
          <a:p>
            <a:r>
              <a:rPr lang="ru-RU" sz="1200" dirty="0">
                <a:latin typeface="Helvetica" pitchFamily="2" charset="0"/>
              </a:rPr>
              <a:t>Э</a:t>
            </a:r>
            <a:r>
              <a:rPr lang="ru-RU" sz="1200" dirty="0">
                <a:effectLst/>
                <a:latin typeface="Helvetica" pitchFamily="2" charset="0"/>
              </a:rPr>
              <a:t>лектромагнитное моделирование</a:t>
            </a:r>
          </a:p>
          <a:p>
            <a:r>
              <a:rPr lang="ru-RU" sz="1200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sz="1200" dirty="0">
                <a:effectLst/>
                <a:latin typeface="Helvetica" pitchFamily="2" charset="0"/>
              </a:rPr>
              <a:t>NICA</a:t>
            </a:r>
            <a:endParaRPr lang="ru-RU" sz="1200" dirty="0">
              <a:effectLst/>
              <a:latin typeface="Helvetica" pitchFamily="2" charset="0"/>
            </a:endParaRPr>
          </a:p>
          <a:p>
            <a:r>
              <a:rPr lang="ru-RU" sz="1200" dirty="0">
                <a:effectLst/>
                <a:latin typeface="Helvetica" pitchFamily="2" charset="0"/>
              </a:rPr>
              <a:t>Письма в ЭЧАЯ. 2020. Т. 17, № 4(229). С. 445–452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96B76A-794E-9C98-45D8-CC0233054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8" y="2322651"/>
            <a:ext cx="7262660" cy="3123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D5947B-0003-57C3-03EB-6B43C946F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8" y="1049456"/>
            <a:ext cx="6892718" cy="112505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6BECD7-7ED9-8DE7-3DCF-72EDB6347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84" y="930961"/>
            <a:ext cx="3595108" cy="281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CCDD7D4-1B47-1BA7-1506-4FD6F298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865" y="3731531"/>
            <a:ext cx="3569167" cy="2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3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BB RF1 Impedances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FAE32-DBD2-C674-3E9E-C89612EF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76" y="3626723"/>
            <a:ext cx="3610573" cy="20835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E8ABBB-2A9B-AF5C-32B7-8B5A870E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44" y="1081198"/>
            <a:ext cx="6197600" cy="20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9CB1E9-39A7-5E73-76F0-177CFD682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45" y="3526072"/>
            <a:ext cx="4262146" cy="1749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08C098-D85B-C6A2-8ADF-722FF845609F}"/>
              </a:ext>
            </a:extLst>
          </p:cNvPr>
          <p:cNvSpPr txBox="1"/>
          <p:nvPr/>
        </p:nvSpPr>
        <p:spPr>
          <a:xfrm>
            <a:off x="667075" y="3080623"/>
            <a:ext cx="531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Equivalent circuit of one ring (from the 1st to the 19th).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66C3A-434C-6CAE-DEBF-5FBF8E826249}"/>
              </a:ext>
            </a:extLst>
          </p:cNvPr>
          <p:cNvSpPr txBox="1"/>
          <p:nvPr/>
        </p:nvSpPr>
        <p:spPr>
          <a:xfrm>
            <a:off x="4951146" y="4062785"/>
            <a:ext cx="1529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Last ring and accelerating gap.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E0DC3-53F7-DD17-E4C7-C6F40732EB17}"/>
              </a:ext>
            </a:extLst>
          </p:cNvPr>
          <p:cNvSpPr txBox="1"/>
          <p:nvPr/>
        </p:nvSpPr>
        <p:spPr>
          <a:xfrm>
            <a:off x="7720230" y="5730904"/>
            <a:ext cx="374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System impedance calculated by equivalent circuit impedance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03197-164D-0B7C-C95C-7981D7087076}"/>
              </a:ext>
            </a:extLst>
          </p:cNvPr>
          <p:cNvSpPr txBox="1"/>
          <p:nvPr/>
        </p:nvSpPr>
        <p:spPr>
          <a:xfrm>
            <a:off x="206525" y="5470677"/>
            <a:ext cx="391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7A569-DD20-57E8-E383-BF4ED8542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864" y="1077321"/>
            <a:ext cx="4174370" cy="24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4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BB RF1 Impedances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FAE32-DBD2-C674-3E9E-C89612EF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76" y="3626723"/>
            <a:ext cx="3610573" cy="20835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8E0DC3-53F7-DD17-E4C7-C6F40732EB17}"/>
              </a:ext>
            </a:extLst>
          </p:cNvPr>
          <p:cNvSpPr txBox="1"/>
          <p:nvPr/>
        </p:nvSpPr>
        <p:spPr>
          <a:xfrm>
            <a:off x="7720230" y="5730904"/>
            <a:ext cx="374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System impedance calculated by equivalent circuit impedance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03197-164D-0B7C-C95C-7981D7087076}"/>
              </a:ext>
            </a:extLst>
          </p:cNvPr>
          <p:cNvSpPr txBox="1"/>
          <p:nvPr/>
        </p:nvSpPr>
        <p:spPr>
          <a:xfrm>
            <a:off x="206525" y="5470677"/>
            <a:ext cx="391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7A569-DD20-57E8-E383-BF4ED8542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864" y="1077321"/>
            <a:ext cx="4174370" cy="24689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BD369-7017-9CA2-8D8E-DAD2B7A6B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9" y="1008218"/>
            <a:ext cx="4048669" cy="4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4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1946955"/>
            <a:ext cx="12179998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130B77"/>
                </a:solidFill>
                <a:latin typeface="+mn-lt"/>
              </a:rPr>
              <a:t>BLonD</a:t>
            </a:r>
            <a:br>
              <a:rPr lang="en-US" sz="4800" b="1" dirty="0">
                <a:solidFill>
                  <a:srgbClr val="130B77"/>
                </a:solidFill>
                <a:latin typeface="+mn-lt"/>
              </a:rPr>
            </a:br>
            <a:r>
              <a:rPr lang="en-US" sz="4800" b="1" dirty="0">
                <a:solidFill>
                  <a:srgbClr val="130B77"/>
                </a:solidFill>
                <a:latin typeface="+mn-lt"/>
              </a:rPr>
              <a:t>Beam Longitudinal Dynamic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E76EB-2F4A-FB3A-C922-BF4EAB29C767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011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Scheme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548760-B96D-DEB2-71B9-EAE0C0C1CD67}"/>
              </a:ext>
            </a:extLst>
          </p:cNvPr>
          <p:cNvSpPr txBox="1"/>
          <p:nvPr/>
        </p:nvSpPr>
        <p:spPr>
          <a:xfrm>
            <a:off x="8873066" y="1151150"/>
            <a:ext cx="2954887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Impedance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Induce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77B657-6DC1-EFB7-C34C-687079CA2974}"/>
              </a:ext>
            </a:extLst>
          </p:cNvPr>
          <p:cNvSpPr txBox="1"/>
          <p:nvPr/>
        </p:nvSpPr>
        <p:spPr>
          <a:xfrm>
            <a:off x="8280400" y="5783560"/>
            <a:ext cx="3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sz="1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1FBADA8-2C38-B0E2-7E83-E114AE01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8" y="1203364"/>
            <a:ext cx="6166150" cy="507140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AEFA287-D483-04E1-81C2-B08793F7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732" y="4130261"/>
            <a:ext cx="6571826" cy="12397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5FDE40-9C7F-C2EE-168E-32A02BA0609B}"/>
              </a:ext>
            </a:extLst>
          </p:cNvPr>
          <p:cNvSpPr txBox="1"/>
          <p:nvPr/>
        </p:nvSpPr>
        <p:spPr>
          <a:xfrm>
            <a:off x="7209366" y="1105269"/>
            <a:ext cx="166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BLonD Classes:</a:t>
            </a:r>
          </a:p>
        </p:txBody>
      </p:sp>
    </p:spTree>
    <p:extLst>
      <p:ext uri="{BB962C8B-B14F-4D97-AF65-F5344CB8AC3E}">
        <p14:creationId xmlns:p14="http://schemas.microsoft.com/office/powerpoint/2010/main" val="49695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Ring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3F3AE9-1FA9-8E9C-7D0D-F0517A44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1" y="976586"/>
            <a:ext cx="5641823" cy="52947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3D57A1-CD2D-ADC4-B689-7AC54039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8" y="976237"/>
            <a:ext cx="6085333" cy="5390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DAAFF-3C2B-32C9-20A2-79DB6D034F82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96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Beam &amp; Distribution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CDE9F7-E1FA-12D8-B697-2EA3B245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3" y="1155700"/>
            <a:ext cx="6050950" cy="41027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FBCC6D-F9BE-0CF9-21F3-B6771F6F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43" y="1155700"/>
            <a:ext cx="5758780" cy="410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A5D2-4EC4-9D99-27B5-E2E584532FD8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4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RF Station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5DC63C-7050-E455-D702-B8A14FBB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71" y="987072"/>
            <a:ext cx="5636600" cy="534207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043C447-3A87-1339-0F12-1E6108434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" y="987072"/>
            <a:ext cx="6152685" cy="4954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29FB6-46E6-6416-D782-A9191BB07996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972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Profile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00E202-3A95-77D9-D69E-79DF4B3B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11" y="1091681"/>
            <a:ext cx="7320378" cy="45446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4DD74A-F590-9B9E-C11C-EFDFBA734776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9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Tracker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40BD85-7541-33F8-F2FE-39D87E95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" y="1068030"/>
            <a:ext cx="6409548" cy="1641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AA12C-629C-00F0-66B9-54B885FD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51" y="2818085"/>
            <a:ext cx="5947798" cy="1548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272A5-9D07-28B1-5913-B0C42824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28" y="1247725"/>
            <a:ext cx="5422769" cy="28842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DE4BBF-21F5-D8CF-00DC-76527913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28" y="4145534"/>
            <a:ext cx="5422769" cy="1940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B7D2E-5E76-E569-3C1F-1E9E2A812DD1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2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Longitudinal Dynamic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469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Resonators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AE839-E0B5-04E7-C919-014885C0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48" y="946257"/>
            <a:ext cx="3595108" cy="281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5B64EC-65E7-E3F3-F034-3FB27E6E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029" y="3746827"/>
            <a:ext cx="3569167" cy="2688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321AF-62E7-5C0C-A0A1-6803C896D612}"/>
              </a:ext>
            </a:extLst>
          </p:cNvPr>
          <p:cNvSpPr txBox="1"/>
          <p:nvPr/>
        </p:nvSpPr>
        <p:spPr>
          <a:xfrm>
            <a:off x="6888356" y="923759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frequency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6BE09-7245-D841-78B3-D6FFE527072D}"/>
              </a:ext>
            </a:extLst>
          </p:cNvPr>
          <p:cNvSpPr txBox="1"/>
          <p:nvPr/>
        </p:nvSpPr>
        <p:spPr>
          <a:xfrm>
            <a:off x="6888356" y="3379011"/>
            <a:ext cx="1293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frequency</a:t>
            </a:r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AA4F84-0A92-D102-C813-9E610A25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252" y="3942769"/>
            <a:ext cx="3132279" cy="13162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D5239F5-82BE-49C4-0762-90A2949A4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1580"/>
            <a:ext cx="4842456" cy="552246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C87A851-5FF6-223C-927C-A0E3D33EA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456" y="1716807"/>
            <a:ext cx="3677492" cy="9666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EB4416-859F-DA23-CA63-683FE58C108D}"/>
              </a:ext>
            </a:extLst>
          </p:cNvPr>
          <p:cNvSpPr txBox="1"/>
          <p:nvPr/>
        </p:nvSpPr>
        <p:spPr>
          <a:xfrm>
            <a:off x="4842456" y="12184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RF1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8277E-5484-2923-25CE-7648BF2ABAE2}"/>
              </a:ext>
            </a:extLst>
          </p:cNvPr>
          <p:cNvSpPr txBox="1"/>
          <p:nvPr/>
        </p:nvSpPr>
        <p:spPr>
          <a:xfrm>
            <a:off x="6681202" y="6135038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6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Inductive Impedance (SC) – Induced Voltage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3B3A8D-6EC6-6A58-D4D1-FF5F13F3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8" y="1048819"/>
            <a:ext cx="5838412" cy="39249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12E9CEC-B1CB-ECB1-736B-9B6B6A4E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14" y="1048819"/>
            <a:ext cx="6329584" cy="2646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D83E32-EAB4-B746-39B2-C33DA7123A67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Users Impedance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CE161-D96F-DB1C-4043-8FA44AEA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58" y="993007"/>
            <a:ext cx="6453568" cy="51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57A22-5675-68E1-32BF-98D3A7FC88BE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238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Fourier Expansion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0B6076-B52C-6222-08F1-32FB0078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1" y="1373541"/>
            <a:ext cx="4699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D3932-AD80-3B1B-6D19-207DB3E5C9AE}"/>
              </a:ext>
            </a:extLst>
          </p:cNvPr>
          <p:cNvSpPr txBox="1"/>
          <p:nvPr/>
        </p:nvSpPr>
        <p:spPr>
          <a:xfrm>
            <a:off x="8060267" y="5879637"/>
            <a:ext cx="4044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Mihaly </a:t>
            </a:r>
            <a:r>
              <a:rPr lang="en-US" sz="1200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Vadai</a:t>
            </a:r>
            <a:r>
              <a:rPr lang="en-US" sz="1200" dirty="0">
                <a:latin typeface="Helvetica" pitchFamily="2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Beam Loss Reduction by Barrier Buckets</a:t>
            </a:r>
          </a:p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in the CERN Accelerator Complex, CERN, Geneva,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AD2307-623B-B802-A2E9-F4A25CBB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1" y="2846563"/>
            <a:ext cx="4394200" cy="66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54071F-4CAF-2E49-D46B-C68407896841}"/>
              </a:ext>
            </a:extLst>
          </p:cNvPr>
          <p:cNvSpPr txBox="1"/>
          <p:nvPr/>
        </p:nvSpPr>
        <p:spPr>
          <a:xfrm>
            <a:off x="219308" y="963955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Square signal</a:t>
            </a:r>
            <a:endParaRPr lang="ru-RU" u="sng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2ADC7D-BB95-BF33-5F59-6EF1C1D0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08" y="3894745"/>
            <a:ext cx="3721100" cy="5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DAEE0-4DA7-5D78-47D6-602D9C45007B}"/>
              </a:ext>
            </a:extLst>
          </p:cNvPr>
          <p:cNvSpPr txBox="1"/>
          <p:nvPr/>
        </p:nvSpPr>
        <p:spPr>
          <a:xfrm>
            <a:off x="230933" y="3505250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Sigma modulation</a:t>
            </a:r>
            <a:endParaRPr lang="ru-RU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CC9E7-83FF-6838-169D-BA0A7F983EC2}"/>
              </a:ext>
            </a:extLst>
          </p:cNvPr>
          <p:cNvSpPr txBox="1"/>
          <p:nvPr/>
        </p:nvSpPr>
        <p:spPr>
          <a:xfrm>
            <a:off x="185011" y="2478088"/>
            <a:ext cx="18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Fourier Expansion</a:t>
            </a:r>
            <a:endParaRPr lang="ru-RU" u="sng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6493C3E-BD77-104B-A4B7-16CE5A6C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3" y="4416622"/>
            <a:ext cx="3873500" cy="4191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13C74-6384-4033-5115-16EAFC7E4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33" y="4842414"/>
            <a:ext cx="3454400" cy="355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2F882E-1420-1793-FCB1-CCD8E326F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08" y="5685450"/>
            <a:ext cx="4203700" cy="4953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D95A043-7224-CB77-2DE6-4F8583F00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6250" y="1148621"/>
            <a:ext cx="6172200" cy="23622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AB7C417-F0DD-F870-E014-3BDA53932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102" y="3786557"/>
            <a:ext cx="6184704" cy="18352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0AD40A-FB0F-0A74-20C8-FF41C4704534}"/>
              </a:ext>
            </a:extLst>
          </p:cNvPr>
          <p:cNvSpPr txBox="1"/>
          <p:nvPr/>
        </p:nvSpPr>
        <p:spPr>
          <a:xfrm>
            <a:off x="230933" y="525706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RF Kick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26518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5D39FC-B266-1938-0381-28B70C6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147" y="2973383"/>
            <a:ext cx="4359770" cy="33274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00133F-B079-541D-4592-39A9F67D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147" y="302030"/>
            <a:ext cx="3555398" cy="26713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8057FEB-BDF6-C837-8C55-178CA0323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07" y="4542498"/>
            <a:ext cx="4105919" cy="188872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ADB2A1-402E-EB6C-B1B5-644915B51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07" y="71011"/>
            <a:ext cx="6091774" cy="4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0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Separatrix of BB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DF0352-ECB2-3944-971A-E735256B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499" y="954023"/>
            <a:ext cx="6727929" cy="54331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A64F7E-438F-3DA1-3E64-726AD0224A51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</p:spTree>
    <p:extLst>
      <p:ext uri="{BB962C8B-B14F-4D97-AF65-F5344CB8AC3E}">
        <p14:creationId xmlns:p14="http://schemas.microsoft.com/office/powerpoint/2010/main" val="3218864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RF1 vs SC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E6F7DF-1031-1B97-936B-935C839A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03" y="1247921"/>
            <a:ext cx="6016541" cy="4505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3A201-F3DE-C17B-0898-622D13FCD98D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EBF906-113E-EF61-15D3-E45DD9E8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6" y="1264709"/>
            <a:ext cx="5781095" cy="45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Effect of High Order MCF 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1" y="3732155"/>
            <a:ext cx="2826729" cy="26545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-12001" y="2636470"/>
                <a:ext cx="3238835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1600" dirty="0"/>
                  <a:t> – smooth increase (2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BB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stationary</a:t>
                </a:r>
                <a:endParaRPr lang="ru-RU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01" y="2636470"/>
                <a:ext cx="3238835" cy="1118768"/>
              </a:xfrm>
              <a:prstGeom prst="rect">
                <a:avLst/>
              </a:prstGeom>
              <a:blipFill>
                <a:blip r:embed="rId4"/>
                <a:stretch>
                  <a:fillRect l="-784" t="-1124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EEC49-371E-09C0-3111-9D527350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974" y="1848422"/>
            <a:ext cx="4722024" cy="458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46A2E5-6E49-1AAE-29D5-112552E09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7" y="986494"/>
            <a:ext cx="7156929" cy="15113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F00CC6-F52E-29AD-02B0-329430862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01" y="3983871"/>
            <a:ext cx="2578899" cy="2417086"/>
          </a:xfrm>
          <a:prstGeom prst="rect">
            <a:avLst/>
          </a:prstGeom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48DAF3D-4F39-0183-A2EB-56041378CBCC}"/>
              </a:ext>
            </a:extLst>
          </p:cNvPr>
          <p:cNvCxnSpPr>
            <a:cxnSpLocks/>
          </p:cNvCxnSpPr>
          <p:nvPr/>
        </p:nvCxnSpPr>
        <p:spPr>
          <a:xfrm>
            <a:off x="4668863" y="4364145"/>
            <a:ext cx="0" cy="137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4EF8B35-AEA8-0BA2-EADF-877025823E09}"/>
              </a:ext>
            </a:extLst>
          </p:cNvPr>
          <p:cNvCxnSpPr>
            <a:cxnSpLocks/>
          </p:cNvCxnSpPr>
          <p:nvPr/>
        </p:nvCxnSpPr>
        <p:spPr>
          <a:xfrm>
            <a:off x="4299247" y="4534907"/>
            <a:ext cx="3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6265DE-D1DD-85E8-4F41-4ED685D277DC}"/>
              </a:ext>
            </a:extLst>
          </p:cNvPr>
          <p:cNvSpPr txBox="1"/>
          <p:nvPr/>
        </p:nvSpPr>
        <p:spPr>
          <a:xfrm>
            <a:off x="4361081" y="459271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6EEE0B6-AEC4-A706-CD57-3C1CCF28E352}"/>
              </a:ext>
            </a:extLst>
          </p:cNvPr>
          <p:cNvSpPr>
            <a:spLocks noChangeAspect="1"/>
          </p:cNvSpPr>
          <p:nvPr/>
        </p:nvSpPr>
        <p:spPr>
          <a:xfrm>
            <a:off x="4361081" y="461046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/>
              <p:nvPr/>
            </p:nvSpPr>
            <p:spPr>
              <a:xfrm>
                <a:off x="3480444" y="2636470"/>
                <a:ext cx="3296543" cy="1351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At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Taking into account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get a range of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for different particles</a:t>
                </a:r>
                <a:endParaRPr lang="ru-RU" sz="16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44" y="2636470"/>
                <a:ext cx="3296543" cy="1351845"/>
              </a:xfrm>
              <a:prstGeom prst="rect">
                <a:avLst/>
              </a:prstGeom>
              <a:blipFill>
                <a:blip r:embed="rId8"/>
                <a:stretch>
                  <a:fillRect l="-1154" t="-935" b="-36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32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1EEC40-DA57-3F36-78E6-EFDB1B8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65" y="1778966"/>
            <a:ext cx="4722025" cy="4582800"/>
          </a:xfrm>
          <a:prstGeom prst="rect">
            <a:avLst/>
          </a:prstGeom>
        </p:spPr>
      </p:pic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&amp; RF1 Resonant Impedance Effect at Transition Jump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01" y="3732155"/>
            <a:ext cx="2826729" cy="26545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EE5501-76D9-C01E-4BBC-50A99F22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24082"/>
            <a:ext cx="7743361" cy="14261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0C4FFDB-2AF4-3AFB-9B69-90C468808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322" y="2366790"/>
            <a:ext cx="2140504" cy="1155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Jump – (3</a:t>
                </a:r>
                <a:r>
                  <a:rPr lang="en-US" sz="1600" baseline="30000" dirty="0"/>
                  <a:t>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Only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change at a turn</a:t>
                </a:r>
                <a:endParaRPr lang="ru-RU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blipFill>
                <a:blip r:embed="rId7"/>
                <a:stretch>
                  <a:fillRect l="-1087" t="-1149" r="-543" b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20D67DF-AAB6-93FD-88EA-58F03E111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896" y="3477986"/>
            <a:ext cx="3918086" cy="29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3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What’s Next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75BAC-0242-F745-C671-92FB1CF41766}"/>
              </a:ext>
            </a:extLst>
          </p:cNvPr>
          <p:cNvSpPr txBox="1"/>
          <p:nvPr/>
        </p:nvSpPr>
        <p:spPr>
          <a:xfrm>
            <a:off x="688923" y="3837125"/>
            <a:ext cx="4576574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TO 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Distribution match between 2-3 stages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Modeling 3-4 stages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Transition crossing with Harmonic RF (RF2?)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Another Impedance?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AE080-9487-CEC1-028D-D4D7C001D4E9}"/>
              </a:ext>
            </a:extLst>
          </p:cNvPr>
          <p:cNvSpPr txBox="1"/>
          <p:nvPr/>
        </p:nvSpPr>
        <p:spPr>
          <a:xfrm>
            <a:off x="688923" y="1126044"/>
            <a:ext cx="3114507" cy="2814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/>
              <a:t>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BLonD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 Order MCF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Resonant Impedance RF1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Space Charge Impedance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ADBE3D-7AA4-F369-6DEA-CBF3E53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34" y="1255158"/>
            <a:ext cx="4828660" cy="45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Equations of Longitudinal Motion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327177-9654-4FBA-0E7E-DC81BC30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5" y="2813029"/>
            <a:ext cx="4495800" cy="5461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753E2C-7466-A776-A5F9-2B841D375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833" y="3413883"/>
            <a:ext cx="1206500" cy="5334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600D1F1-0B32-BA36-0F8B-29948C91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56" y="3413883"/>
            <a:ext cx="1879600" cy="546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B93157D-A09E-95EB-870A-7A4BF03AF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33" y="4009499"/>
            <a:ext cx="4622800" cy="546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B8EA12-8257-58A5-BF30-659813C2B560}"/>
              </a:ext>
            </a:extLst>
          </p:cNvPr>
          <p:cNvSpPr txBox="1"/>
          <p:nvPr/>
        </p:nvSpPr>
        <p:spPr>
          <a:xfrm>
            <a:off x="5564833" y="236552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Slippage factor</a:t>
            </a:r>
            <a:endParaRPr lang="ru-RU" u="sng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8812B5F-78EB-D266-C5A5-4940F7D25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33" y="1734332"/>
            <a:ext cx="1587500" cy="571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E392E-CA18-A339-2321-810635425654}"/>
              </a:ext>
            </a:extLst>
          </p:cNvPr>
          <p:cNvSpPr txBox="1"/>
          <p:nvPr/>
        </p:nvSpPr>
        <p:spPr>
          <a:xfrm>
            <a:off x="7420694" y="1805462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arrival Time drift</a:t>
            </a:r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9363EEC-C6D6-9527-4E9E-F96C1960B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833" y="1009174"/>
            <a:ext cx="4406900" cy="660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0EC359-9240-59A9-0B74-DBC61155B977}"/>
              </a:ext>
            </a:extLst>
          </p:cNvPr>
          <p:cNvSpPr txBox="1"/>
          <p:nvPr/>
        </p:nvSpPr>
        <p:spPr>
          <a:xfrm>
            <a:off x="10111073" y="1154708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Energy Kick</a:t>
            </a:r>
            <a:endParaRPr lang="ru-RU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CA36FCD-4245-7D42-FBFD-792252BAA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129" y="5155078"/>
            <a:ext cx="5410200" cy="825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ECE316-8049-B6FB-39A3-49A5EF671CD9}"/>
              </a:ext>
            </a:extLst>
          </p:cNvPr>
          <p:cNvSpPr txBox="1"/>
          <p:nvPr/>
        </p:nvSpPr>
        <p:spPr>
          <a:xfrm>
            <a:off x="5542129" y="4666228"/>
            <a:ext cx="219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Synchronious</a:t>
            </a:r>
            <a:r>
              <a:rPr lang="en-US" u="sng" dirty="0"/>
              <a:t> Particle</a:t>
            </a:r>
            <a:endParaRPr lang="ru-RU" u="sng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787BA9-6208-8F5A-742B-E7D332BD9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153" y="1426496"/>
            <a:ext cx="1577035" cy="15090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9A57D3-A6AC-7FA4-A894-DAFFE2BF670E}"/>
              </a:ext>
            </a:extLst>
          </p:cNvPr>
          <p:cNvSpPr txBox="1"/>
          <p:nvPr/>
        </p:nvSpPr>
        <p:spPr>
          <a:xfrm>
            <a:off x="451153" y="1019384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Classical form</a:t>
            </a:r>
            <a:endParaRPr lang="ru-RU" u="sng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3EBC31B-8000-B67A-DF7A-CAFE69464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153" y="3008138"/>
            <a:ext cx="4584700" cy="1384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BCDADAD-954D-F8CA-DA47-168FAE714EAF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</a:t>
            </a:r>
            <a:r>
              <a:rPr lang="en-US" sz="1200" dirty="0" err="1">
                <a:latin typeface="Helvetica" pitchFamily="2" charset="0"/>
              </a:rPr>
              <a:t>blond.web.cern.ch</a:t>
            </a:r>
            <a:r>
              <a:rPr lang="en-US" sz="1200" dirty="0">
                <a:latin typeface="Helvetica" pitchFamily="2" charset="0"/>
              </a:rPr>
              <a:t>/</a:t>
            </a:r>
            <a:endParaRPr lang="ru-RU" sz="1200" dirty="0">
              <a:latin typeface="Helvetica" pitchFamily="2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E126ED9-248A-170A-B2C6-E8E9D341BF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53" y="4508476"/>
            <a:ext cx="2184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6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References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B10C6-1A84-10DD-74D4-82B09C9E52AA}"/>
              </a:ext>
            </a:extLst>
          </p:cNvPr>
          <p:cNvSpPr txBox="1"/>
          <p:nvPr/>
        </p:nvSpPr>
        <p:spPr>
          <a:xfrm>
            <a:off x="1197507" y="1236810"/>
            <a:ext cx="97969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Laclare</a:t>
            </a: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, J L (ESRF, Grenoble), </a:t>
            </a:r>
            <a:r>
              <a:rPr lang="en-US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b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</a:t>
            </a:r>
            <a:b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DOI: 10.5170/CERN-1994-001.349</a:t>
            </a:r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Jens </a:t>
            </a:r>
            <a:r>
              <a:rPr lang="en-US" dirty="0" err="1">
                <a:effectLst/>
                <a:latin typeface="Helvetica" pitchFamily="2" charset="0"/>
              </a:rPr>
              <a:t>Schweickhardt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effectLst/>
                <a:latin typeface="Helvetica" pitchFamily="2" charset="0"/>
              </a:rPr>
              <a:t>Modeling and Optimization of Barrier-Bucket RF Systems, 2021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Mihaly </a:t>
            </a:r>
            <a:r>
              <a:rPr lang="en-US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Vadai</a:t>
            </a:r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Beam Loss Reduction by Barrier Buckets in the CERN Accelerator Complex, </a:t>
            </a:r>
            <a:b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CERN, Geneva, </a:t>
            </a:r>
            <a:r>
              <a:rPr lang="ru-RU" dirty="0"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effectLst/>
                <a:latin typeface="Helvetica" pitchFamily="2" charset="0"/>
              </a:rPr>
              <a:t>П.Р. Зенкевич, А.А. Коломиец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ru-RU" dirty="0">
                <a:latin typeface="Helvetica" pitchFamily="2" charset="0"/>
              </a:rPr>
              <a:t>Э</a:t>
            </a:r>
            <a:r>
              <a:rPr lang="ru-RU" dirty="0">
                <a:effectLst/>
                <a:latin typeface="Helvetica" pitchFamily="2" charset="0"/>
              </a:rPr>
              <a:t>лектромагнитное моделирование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dirty="0">
                <a:effectLst/>
                <a:latin typeface="Helvetica" pitchFamily="2" charset="0"/>
              </a:rPr>
              <a:t>NICA, </a:t>
            </a:r>
            <a:r>
              <a:rPr lang="ru-RU" dirty="0">
                <a:effectLst/>
                <a:latin typeface="Helvetica" pitchFamily="2" charset="0"/>
              </a:rPr>
              <a:t>Письма в ЭЧАЯ. 2020. Т. 17, № 4(229). С. 445–452</a:t>
            </a:r>
            <a:endParaRPr lang="en-US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A. </a:t>
            </a:r>
            <a:r>
              <a:rPr lang="en-US" dirty="0" err="1">
                <a:effectLst/>
                <a:latin typeface="Helvetica" pitchFamily="2" charset="0"/>
              </a:rPr>
              <a:t>Tribendis</a:t>
            </a:r>
            <a:r>
              <a:rPr lang="en-US" dirty="0">
                <a:effectLst/>
                <a:latin typeface="Helvetica" pitchFamily="2" charset="0"/>
              </a:rPr>
              <a:t> and others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C</a:t>
            </a:r>
            <a:r>
              <a:rPr lang="en-US" dirty="0" err="1">
                <a:effectLst/>
                <a:latin typeface="Helvetica" pitchFamily="2" charset="0"/>
              </a:rPr>
              <a:t>onstraction</a:t>
            </a:r>
            <a:r>
              <a:rPr lang="en-US" dirty="0">
                <a:effectLst/>
                <a:latin typeface="Helvetica" pitchFamily="2" charset="0"/>
              </a:rPr>
              <a:t> and first test results of the barrier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and harmonic RF systems for the NICA collider, IPAC2021, Campinas, SP, Brazil,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doi:10.18429/JACoW-IPAC2021-MOPAB365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A.M. Malyshev and others, Barrier station RF1 of the NICA collider.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Design features and influence on beam dynamics, RuPAC2021, </a:t>
            </a:r>
            <a:r>
              <a:rPr lang="en-US" dirty="0" err="1">
                <a:effectLst/>
                <a:latin typeface="Helvetica" pitchFamily="2" charset="0"/>
              </a:rPr>
              <a:t>Alushta</a:t>
            </a:r>
            <a:r>
              <a:rPr lang="en-US" dirty="0">
                <a:effectLst/>
                <a:latin typeface="Helvetica" pitchFamily="2" charset="0"/>
              </a:rPr>
              <a:t>, Russia,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doi:10.18429/JACoW-RuPAC2021-WEPSC15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BLonD: https://blond.web.cern.ch/</a:t>
            </a:r>
            <a:endParaRPr lang="ru-RU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Transition Energy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Transition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D8B9D-E4F4-A127-69D2-F352C932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85" y="1319432"/>
            <a:ext cx="9497830" cy="4045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C54FF-3D37-E60D-8FD5-760E08D16DA4}"/>
              </a:ext>
            </a:extLst>
          </p:cNvPr>
          <p:cNvSpPr txBox="1"/>
          <p:nvPr/>
        </p:nvSpPr>
        <p:spPr>
          <a:xfrm>
            <a:off x="8280400" y="5783560"/>
            <a:ext cx="3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sz="1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Jump-scheme at NICA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3CF1-09E4-F6A0-1E86-987B77B3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17" y="2851400"/>
            <a:ext cx="3695700" cy="3378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5FA497-76F6-F112-2E58-4684108F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179" y="2835902"/>
            <a:ext cx="3810000" cy="3390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C4FCE7-2AC7-6D86-0FEC-01C92D4CD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03" y="1119220"/>
            <a:ext cx="3962400" cy="647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4A705B-DCC6-3CCE-1061-F6620BDDD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84" y="1119053"/>
            <a:ext cx="2679700" cy="140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4566CE-582D-99CE-E110-93BBEA70F7DE}"/>
              </a:ext>
            </a:extLst>
          </p:cNvPr>
          <p:cNvSpPr txBox="1"/>
          <p:nvPr/>
        </p:nvSpPr>
        <p:spPr>
          <a:xfrm>
            <a:off x="4286261" y="1257618"/>
            <a:ext cx="20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–</a:t>
            </a:r>
            <a:r>
              <a:rPr lang="en-US" dirty="0"/>
              <a:t> turns before jump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8032B-5913-8699-01F3-3AA39D61EBBE}"/>
              </a:ext>
            </a:extLst>
          </p:cNvPr>
          <p:cNvSpPr txBox="1"/>
          <p:nvPr/>
        </p:nvSpPr>
        <p:spPr>
          <a:xfrm>
            <a:off x="9708745" y="1177912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turns at jump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/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–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𝑗𝑢𝑚𝑝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blipFill>
                <a:blip r:embed="rId7"/>
                <a:stretch>
                  <a:fillRect l="-4762" t="-6452"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F307601-68BA-CFFC-5FD6-0EAC2F7452FF}"/>
              </a:ext>
            </a:extLst>
          </p:cNvPr>
          <p:cNvSpPr txBox="1"/>
          <p:nvPr/>
        </p:nvSpPr>
        <p:spPr>
          <a:xfrm>
            <a:off x="9708745" y="210494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jump time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97AF-5D41-DCBE-24E7-B7DA1C11460C}"/>
              </a:ext>
            </a:extLst>
          </p:cNvPr>
          <p:cNvSpPr txBox="1"/>
          <p:nvPr/>
        </p:nvSpPr>
        <p:spPr>
          <a:xfrm>
            <a:off x="201003" y="1988580"/>
            <a:ext cx="44572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Here is a 5 different states of longitudinal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optics based on 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transition energy</a:t>
            </a:r>
            <a:r>
              <a:rPr lang="en-US" sz="160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1) acceleration from injection energy with initial value;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2) smooth increase to peak; 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3) </a:t>
            </a:r>
            <a:r>
              <a:rPr lang="en-US" sz="1600" u="sng" dirty="0">
                <a:effectLst/>
                <a:latin typeface="Arial" panose="020B0604020202020204" pitchFamily="34" charset="0"/>
              </a:rPr>
              <a:t>jump</a:t>
            </a:r>
            <a:r>
              <a:rPr lang="en-US" sz="1600" dirty="0">
                <a:effectLst/>
                <a:latin typeface="Arial" panose="020B0604020202020204" pitchFamily="34" charset="0"/>
              </a:rPr>
              <a:t>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4) smooth recovery till initial transition;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5) initial value till the experiment energy;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 First defines 3) state based on the maximum available speed of transition shift and available transition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Secondly, we can understand states 3 and 4, as they changed parallel to beam energy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Finally, states 3 and 5 also can be understand</a:t>
            </a:r>
          </a:p>
          <a:p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6FF93-1BE1-FA8A-8162-C692F4E04458}"/>
              </a:ext>
            </a:extLst>
          </p:cNvPr>
          <p:cNvSpPr txBox="1"/>
          <p:nvPr/>
        </p:nvSpPr>
        <p:spPr>
          <a:xfrm>
            <a:off x="5849763" y="3973828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ru-RU" sz="12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91388F-14C9-0417-F204-D9643CBCA08E}"/>
              </a:ext>
            </a:extLst>
          </p:cNvPr>
          <p:cNvSpPr>
            <a:spLocks noChangeAspect="1"/>
          </p:cNvSpPr>
          <p:nvPr/>
        </p:nvSpPr>
        <p:spPr>
          <a:xfrm>
            <a:off x="5849763" y="3991581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5712B-ABE1-4194-93E3-039809F7B157}"/>
              </a:ext>
            </a:extLst>
          </p:cNvPr>
          <p:cNvSpPr txBox="1"/>
          <p:nvPr/>
        </p:nvSpPr>
        <p:spPr>
          <a:xfrm>
            <a:off x="6390579" y="351435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697778F-98F9-F067-B66E-245D3BEDE34B}"/>
              </a:ext>
            </a:extLst>
          </p:cNvPr>
          <p:cNvSpPr>
            <a:spLocks noChangeAspect="1"/>
          </p:cNvSpPr>
          <p:nvPr/>
        </p:nvSpPr>
        <p:spPr>
          <a:xfrm>
            <a:off x="6390579" y="353210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80CA3-EF26-363A-EB75-183E491EDC83}"/>
              </a:ext>
            </a:extLst>
          </p:cNvPr>
          <p:cNvSpPr txBox="1"/>
          <p:nvPr/>
        </p:nvSpPr>
        <p:spPr>
          <a:xfrm>
            <a:off x="7658241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  <a:endParaRPr lang="ru-RU" sz="120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1B68B94-5B4E-A246-AACD-2747BE6DDA2A}"/>
              </a:ext>
            </a:extLst>
          </p:cNvPr>
          <p:cNvSpPr>
            <a:spLocks noChangeAspect="1"/>
          </p:cNvSpPr>
          <p:nvPr/>
        </p:nvSpPr>
        <p:spPr>
          <a:xfrm>
            <a:off x="7658241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4E9263-7F67-E3BA-9176-8D7C3354DFC4}"/>
              </a:ext>
            </a:extLst>
          </p:cNvPr>
          <p:cNvSpPr txBox="1"/>
          <p:nvPr/>
        </p:nvSpPr>
        <p:spPr>
          <a:xfrm>
            <a:off x="6830765" y="4844202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215BC13-7C7A-14A1-3178-7038FA52B7CE}"/>
              </a:ext>
            </a:extLst>
          </p:cNvPr>
          <p:cNvSpPr>
            <a:spLocks noChangeAspect="1"/>
          </p:cNvSpPr>
          <p:nvPr/>
        </p:nvSpPr>
        <p:spPr>
          <a:xfrm>
            <a:off x="6830765" y="4861955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CE0867-A6E1-A999-CC6B-4DA0554BFAFD}"/>
              </a:ext>
            </a:extLst>
          </p:cNvPr>
          <p:cNvSpPr txBox="1"/>
          <p:nvPr/>
        </p:nvSpPr>
        <p:spPr>
          <a:xfrm>
            <a:off x="6754002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A483142-EE31-894F-1AFC-9B699D953BFC}"/>
              </a:ext>
            </a:extLst>
          </p:cNvPr>
          <p:cNvSpPr>
            <a:spLocks noChangeAspect="1"/>
          </p:cNvSpPr>
          <p:nvPr/>
        </p:nvSpPr>
        <p:spPr>
          <a:xfrm>
            <a:off x="6754002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1E2C9F-296F-DD52-509E-A28542518407}"/>
              </a:ext>
            </a:extLst>
          </p:cNvPr>
          <p:cNvSpPr txBox="1"/>
          <p:nvPr/>
        </p:nvSpPr>
        <p:spPr>
          <a:xfrm>
            <a:off x="10491312" y="395449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A311AF3-4E99-9214-766E-C7A62993D2AF}"/>
              </a:ext>
            </a:extLst>
          </p:cNvPr>
          <p:cNvSpPr>
            <a:spLocks noChangeAspect="1"/>
          </p:cNvSpPr>
          <p:nvPr/>
        </p:nvSpPr>
        <p:spPr>
          <a:xfrm>
            <a:off x="10491312" y="397224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98A06-DA79-5335-77AA-D2249C91EA0D}"/>
              </a:ext>
            </a:extLst>
          </p:cNvPr>
          <p:cNvSpPr txBox="1"/>
          <p:nvPr/>
        </p:nvSpPr>
        <p:spPr>
          <a:xfrm>
            <a:off x="9510465" y="321487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8D08779-9ED6-43EA-5861-273D810687CF}"/>
              </a:ext>
            </a:extLst>
          </p:cNvPr>
          <p:cNvSpPr>
            <a:spLocks noChangeAspect="1"/>
          </p:cNvSpPr>
          <p:nvPr/>
        </p:nvSpPr>
        <p:spPr>
          <a:xfrm>
            <a:off x="9510465" y="323262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51D5CB-2827-B935-611F-119BD91A0600}"/>
              </a:ext>
            </a:extLst>
          </p:cNvPr>
          <p:cNvSpPr txBox="1"/>
          <p:nvPr/>
        </p:nvSpPr>
        <p:spPr>
          <a:xfrm>
            <a:off x="11337586" y="4820244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89ED610-7651-156F-38BA-01393EB13E6E}"/>
              </a:ext>
            </a:extLst>
          </p:cNvPr>
          <p:cNvSpPr>
            <a:spLocks noChangeAspect="1"/>
          </p:cNvSpPr>
          <p:nvPr/>
        </p:nvSpPr>
        <p:spPr>
          <a:xfrm>
            <a:off x="11337586" y="4837997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19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Momentum compaction factor at Transition</a:t>
            </a:r>
            <a:endParaRPr lang="ru-RU" sz="3200" dirty="0"/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22344B0-5DDE-3723-1FCE-34F4EC734DA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10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B2F08914-87B1-30A6-FE9B-B0F7A196F024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D3F1D1-3DD0-3838-D317-B6ACD54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4" y="1193799"/>
            <a:ext cx="4878936" cy="25364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A367E8-0D80-BA77-55D0-6518D07B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68" y="1193799"/>
            <a:ext cx="4401016" cy="25396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4E4948-1F43-49E8-1EE3-8CC0513DE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4" y="3921494"/>
            <a:ext cx="4878936" cy="22101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F6FF3E-3234-EE6C-4526-2C17BE423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668" y="3921494"/>
            <a:ext cx="4670415" cy="22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2147</Words>
  <Application>Microsoft Macintosh PowerPoint</Application>
  <PresentationFormat>Широкоэкранный</PresentationFormat>
  <Paragraphs>358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</vt:lpstr>
      <vt:lpstr>Helvetica Neue</vt:lpstr>
      <vt:lpstr>Times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dynamic in NICA Barrier Bucket RF System at transition energy including impedances.  Исследование продольной динамики в ВЧ типа Barrier Bucket при критической энергии с учётом импедансов</dc:title>
  <dc:creator>Microsoft Office User</dc:creator>
  <cp:lastModifiedBy>Microsoft Office User</cp:lastModifiedBy>
  <cp:revision>50</cp:revision>
  <dcterms:created xsi:type="dcterms:W3CDTF">2023-07-08T11:46:16Z</dcterms:created>
  <dcterms:modified xsi:type="dcterms:W3CDTF">2023-07-10T15:00:20Z</dcterms:modified>
</cp:coreProperties>
</file>